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148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1EB8-A4F3-41F2-A156-4D70CF54B997}" type="datetimeFigureOut">
              <a:rPr kumimoji="1" lang="ja-JP" altLang="en-US" smtClean="0"/>
              <a:pPr/>
              <a:t>2016/12/2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52944-7213-4F8C-8612-3D02CF9032D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1EB8-A4F3-41F2-A156-4D70CF54B997}" type="datetimeFigureOut">
              <a:rPr kumimoji="1" lang="ja-JP" altLang="en-US" smtClean="0"/>
              <a:pPr/>
              <a:t>2016/12/2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52944-7213-4F8C-8612-3D02CF9032D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1EB8-A4F3-41F2-A156-4D70CF54B997}" type="datetimeFigureOut">
              <a:rPr kumimoji="1" lang="ja-JP" altLang="en-US" smtClean="0"/>
              <a:pPr/>
              <a:t>2016/12/2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52944-7213-4F8C-8612-3D02CF9032D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1EB8-A4F3-41F2-A156-4D70CF54B997}" type="datetimeFigureOut">
              <a:rPr kumimoji="1" lang="ja-JP" altLang="en-US" smtClean="0"/>
              <a:pPr/>
              <a:t>2016/12/2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52944-7213-4F8C-8612-3D02CF9032D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1EB8-A4F3-41F2-A156-4D70CF54B997}" type="datetimeFigureOut">
              <a:rPr kumimoji="1" lang="ja-JP" altLang="en-US" smtClean="0"/>
              <a:pPr/>
              <a:t>2016/12/2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52944-7213-4F8C-8612-3D02CF9032D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1EB8-A4F3-41F2-A156-4D70CF54B997}" type="datetimeFigureOut">
              <a:rPr kumimoji="1" lang="ja-JP" altLang="en-US" smtClean="0"/>
              <a:pPr/>
              <a:t>2016/12/2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52944-7213-4F8C-8612-3D02CF9032D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1EB8-A4F3-41F2-A156-4D70CF54B997}" type="datetimeFigureOut">
              <a:rPr kumimoji="1" lang="ja-JP" altLang="en-US" smtClean="0"/>
              <a:pPr/>
              <a:t>2016/12/2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52944-7213-4F8C-8612-3D02CF9032D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1EB8-A4F3-41F2-A156-4D70CF54B997}" type="datetimeFigureOut">
              <a:rPr kumimoji="1" lang="ja-JP" altLang="en-US" smtClean="0"/>
              <a:pPr/>
              <a:t>2016/12/2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52944-7213-4F8C-8612-3D02CF9032D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1EB8-A4F3-41F2-A156-4D70CF54B997}" type="datetimeFigureOut">
              <a:rPr kumimoji="1" lang="ja-JP" altLang="en-US" smtClean="0"/>
              <a:pPr/>
              <a:t>2016/12/2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52944-7213-4F8C-8612-3D02CF9032D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1EB8-A4F3-41F2-A156-4D70CF54B997}" type="datetimeFigureOut">
              <a:rPr kumimoji="1" lang="ja-JP" altLang="en-US" smtClean="0"/>
              <a:pPr/>
              <a:t>2016/12/2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52944-7213-4F8C-8612-3D02CF9032D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1EB8-A4F3-41F2-A156-4D70CF54B997}" type="datetimeFigureOut">
              <a:rPr kumimoji="1" lang="ja-JP" altLang="en-US" smtClean="0"/>
              <a:pPr/>
              <a:t>2016/12/2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52944-7213-4F8C-8612-3D02CF9032D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1EB8-A4F3-41F2-A156-4D70CF54B997}" type="datetimeFigureOut">
              <a:rPr kumimoji="1" lang="ja-JP" altLang="en-US" smtClean="0"/>
              <a:pPr/>
              <a:t>2016/12/2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52944-7213-4F8C-8612-3D02CF9032D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23528"/>
            <a:ext cx="6045324" cy="792087"/>
          </a:xfrm>
        </p:spPr>
        <p:txBody>
          <a:bodyPr>
            <a:normAutofit fontScale="90000"/>
          </a:bodyPr>
          <a:lstStyle/>
          <a:p>
            <a:r>
              <a:rPr kumimoji="1" lang="en-US" altLang="ja-JP" sz="2800" dirty="0" err="1" smtClean="0">
                <a:solidFill>
                  <a:srgbClr val="FF0000"/>
                </a:solidFill>
                <a:latin typeface="AR Pゴシック体S" pitchFamily="50" charset="-128"/>
                <a:ea typeface="AR Pゴシック体S" pitchFamily="50" charset="-128"/>
              </a:rPr>
              <a:t>iDeCo</a:t>
            </a:r>
            <a:r>
              <a:rPr kumimoji="1" lang="ja-JP" altLang="en-US" sz="2800" dirty="0" smtClean="0">
                <a:solidFill>
                  <a:schemeClr val="tx2"/>
                </a:solidFill>
                <a:latin typeface="AR Pゴシック体S" pitchFamily="50" charset="-128"/>
                <a:ea typeface="AR Pゴシック体S" pitchFamily="50" charset="-128"/>
              </a:rPr>
              <a:t>（個人型確定拠出年金）セミナー</a:t>
            </a:r>
            <a:endParaRPr kumimoji="1" lang="ja-JP" altLang="en-US" sz="2800" dirty="0">
              <a:solidFill>
                <a:schemeClr val="tx2"/>
              </a:solidFill>
              <a:latin typeface="AR Pゴシック体S" pitchFamily="50" charset="-128"/>
              <a:ea typeface="AR Pゴシック体S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5580112"/>
            <a:ext cx="6858000" cy="208823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kumimoji="1" lang="ja-JP" altLang="en-US" sz="2000" dirty="0" smtClean="0"/>
              <a:t>　　　日時　平成</a:t>
            </a:r>
            <a:r>
              <a:rPr kumimoji="1" lang="en-US" altLang="ja-JP" sz="2000" dirty="0" smtClean="0"/>
              <a:t>28</a:t>
            </a:r>
            <a:r>
              <a:rPr kumimoji="1" lang="ja-JP" altLang="en-US" sz="2000" dirty="0" smtClean="0"/>
              <a:t>年</a:t>
            </a:r>
            <a:r>
              <a:rPr kumimoji="1" lang="en-US" altLang="ja-JP" sz="2000" dirty="0" smtClean="0"/>
              <a:t>1</a:t>
            </a:r>
            <a:r>
              <a:rPr kumimoji="1" lang="ja-JP" altLang="en-US" sz="2000" dirty="0" smtClean="0"/>
              <a:t>２月</a:t>
            </a:r>
            <a:r>
              <a:rPr kumimoji="1" lang="en-US" altLang="ja-JP" sz="2000" dirty="0" smtClean="0"/>
              <a:t>9</a:t>
            </a:r>
            <a:r>
              <a:rPr kumimoji="1" lang="ja-JP" altLang="en-US" sz="2000" dirty="0" smtClean="0"/>
              <a:t>日</a:t>
            </a:r>
            <a:r>
              <a:rPr kumimoji="1" lang="en-US" altLang="ja-JP" sz="2000" dirty="0" smtClean="0"/>
              <a:t>(</a:t>
            </a:r>
            <a:r>
              <a:rPr lang="ja-JP" altLang="en-US" sz="2000" dirty="0"/>
              <a:t>金</a:t>
            </a:r>
            <a:r>
              <a:rPr kumimoji="1" lang="en-US" altLang="ja-JP" sz="2000" dirty="0" smtClean="0"/>
              <a:t>)</a:t>
            </a:r>
            <a:r>
              <a:rPr kumimoji="1" lang="ja-JP" altLang="en-US" sz="2000" dirty="0" smtClean="0"/>
              <a:t>　１８：３０～</a:t>
            </a:r>
            <a:r>
              <a:rPr lang="ja-JP" altLang="en-US" sz="2000" dirty="0" smtClean="0"/>
              <a:t>２０</a:t>
            </a:r>
            <a:r>
              <a:rPr kumimoji="1" lang="ja-JP" altLang="en-US" sz="2000" dirty="0" smtClean="0"/>
              <a:t>：</a:t>
            </a:r>
            <a:r>
              <a:rPr lang="ja-JP" altLang="en-US" sz="2000" dirty="0" smtClean="0"/>
              <a:t>０</a:t>
            </a:r>
            <a:r>
              <a:rPr kumimoji="1" lang="ja-JP" altLang="en-US" sz="2000" dirty="0" smtClean="0"/>
              <a:t>０</a:t>
            </a:r>
            <a:endParaRPr kumimoji="1" lang="en-US" altLang="ja-JP" sz="2000" dirty="0" smtClean="0"/>
          </a:p>
          <a:p>
            <a:pPr algn="l"/>
            <a:r>
              <a:rPr lang="ja-JP" altLang="en-US" sz="2000" dirty="0" smtClean="0"/>
              <a:t>　　　場所　みんなの森</a:t>
            </a:r>
            <a:r>
              <a:rPr lang="ja-JP" altLang="en-US" sz="2000" dirty="0" err="1" smtClean="0"/>
              <a:t>ぎふ</a:t>
            </a:r>
            <a:r>
              <a:rPr lang="ja-JP" altLang="en-US" sz="2000" dirty="0" smtClean="0"/>
              <a:t>メディアコスモス　つながるスタジオ</a:t>
            </a:r>
            <a:endParaRPr lang="en-US" altLang="ja-JP" sz="2000" dirty="0" smtClean="0"/>
          </a:p>
          <a:p>
            <a:pPr algn="l"/>
            <a:r>
              <a:rPr lang="ja-JP" altLang="en-US" sz="2000" dirty="0"/>
              <a:t>　</a:t>
            </a:r>
            <a:r>
              <a:rPr lang="ja-JP" altLang="en-US" sz="2000" dirty="0" smtClean="0"/>
              <a:t>　　　                                         （</a:t>
            </a:r>
            <a:r>
              <a:rPr lang="ja-JP" altLang="en-US" sz="1600" dirty="0" smtClean="0"/>
              <a:t>岐阜市司町４０番地５）</a:t>
            </a:r>
            <a:endParaRPr lang="en-US" altLang="ja-JP" sz="1600" dirty="0" smtClean="0"/>
          </a:p>
          <a:p>
            <a:pPr algn="l"/>
            <a:r>
              <a:rPr lang="ja-JP" altLang="en-US" sz="2000" dirty="0" smtClean="0"/>
              <a:t>　　</a:t>
            </a:r>
            <a:r>
              <a:rPr lang="ja-JP" altLang="en-US" sz="1400" dirty="0" smtClean="0"/>
              <a:t>　講師　　林　智慮　　　　　　ファイナンシャルプランナー（ＣＦＰ）</a:t>
            </a:r>
            <a:endParaRPr lang="en-US" altLang="ja-JP" sz="1400" dirty="0"/>
          </a:p>
          <a:p>
            <a:pPr algn="l"/>
            <a:r>
              <a:rPr lang="ja-JP" altLang="en-US" sz="1400" dirty="0" smtClean="0"/>
              <a:t>　　　　　　　　　　　　　　　　　　　　</a:t>
            </a:r>
            <a:r>
              <a:rPr lang="ja-JP" altLang="en-US" sz="1400" dirty="0" smtClean="0"/>
              <a:t>　　　　　</a:t>
            </a:r>
            <a:r>
              <a:rPr lang="ja-JP" altLang="en-US" sz="1400" dirty="0" smtClean="0"/>
              <a:t>　確定拠出年金相談ネット認定ＦＰ</a:t>
            </a:r>
            <a:endParaRPr lang="en-US" altLang="ja-JP" sz="1400" dirty="0" smtClean="0"/>
          </a:p>
          <a:p>
            <a:pPr algn="l"/>
            <a:r>
              <a:rPr lang="ja-JP" altLang="en-US" sz="1400" dirty="0"/>
              <a:t>　</a:t>
            </a:r>
            <a:r>
              <a:rPr lang="ja-JP" altLang="en-US" sz="1400" dirty="0" smtClean="0"/>
              <a:t>　　　　　　　　　　　　　　　　　　　　　　　　　確定拠出年金ビジネスアカデミー会員</a:t>
            </a:r>
            <a:endParaRPr lang="en-US" altLang="ja-JP" sz="1400" dirty="0" smtClean="0"/>
          </a:p>
          <a:p>
            <a:pPr algn="l"/>
            <a:r>
              <a:rPr lang="ja-JP" altLang="en-US" sz="1400" dirty="0" smtClean="0"/>
              <a:t>　　      参加費　　２，１６０円　</a:t>
            </a:r>
            <a:r>
              <a:rPr lang="en-US" altLang="ja-JP" sz="1400" dirty="0" smtClean="0"/>
              <a:t>(</a:t>
            </a:r>
            <a:r>
              <a:rPr lang="ja-JP" altLang="en-US" sz="1400" dirty="0" smtClean="0"/>
              <a:t>税込み）　　　</a:t>
            </a:r>
            <a:r>
              <a:rPr lang="en-US" altLang="ja-JP" sz="1400" dirty="0" smtClean="0"/>
              <a:t>(</a:t>
            </a:r>
            <a:r>
              <a:rPr lang="ja-JP" altLang="en-US" sz="1400" dirty="0" smtClean="0"/>
              <a:t>事前申し込みをお願いします。）</a:t>
            </a:r>
            <a:endParaRPr lang="en-US" altLang="ja-JP" sz="1400" dirty="0" smtClean="0"/>
          </a:p>
          <a:p>
            <a:pPr algn="l"/>
            <a:r>
              <a:rPr lang="en-US" altLang="ja-JP" sz="1200" dirty="0" smtClean="0">
                <a:solidFill>
                  <a:srgbClr val="FF0000"/>
                </a:solidFill>
              </a:rPr>
              <a:t>※</a:t>
            </a:r>
            <a:r>
              <a:rPr lang="ja-JP" altLang="en-US" sz="1200" dirty="0" smtClean="0">
                <a:solidFill>
                  <a:srgbClr val="FF0000"/>
                </a:solidFill>
              </a:rPr>
              <a:t>　こちらのセミナーは一般の方向けですので、ＦＰ等プロの方のご参加はご遠慮願っております。</a:t>
            </a:r>
            <a:endParaRPr lang="en-US" altLang="ja-JP" sz="1200" dirty="0" smtClean="0">
              <a:solidFill>
                <a:srgbClr val="FF0000"/>
              </a:solidFill>
            </a:endParaRPr>
          </a:p>
          <a:p>
            <a:pPr algn="l"/>
            <a:endParaRPr kumimoji="1" lang="en-US" altLang="ja-JP" sz="2000" dirty="0" smtClean="0"/>
          </a:p>
          <a:p>
            <a:pPr algn="l"/>
            <a:endParaRPr kumimoji="1" lang="ja-JP" altLang="en-US" sz="2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48680" y="1187624"/>
            <a:ext cx="56886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お得に貯蓄！　　　　　　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AR Pゴシック体S" pitchFamily="50" charset="-128"/>
                <a:ea typeface="AR Pゴシック体S" pitchFamily="50" charset="-128"/>
              </a:rPr>
              <a:t>イデコ</a:t>
            </a:r>
            <a:endParaRPr kumimoji="1" lang="en-US" altLang="ja-JP" sz="2000" dirty="0" smtClean="0">
              <a:solidFill>
                <a:srgbClr val="FF0000"/>
              </a:solidFill>
              <a:latin typeface="AR Pゴシック体S" pitchFamily="50" charset="-128"/>
              <a:ea typeface="AR Pゴシック体S" pitchFamily="50" charset="-128"/>
            </a:endParaRPr>
          </a:p>
          <a:p>
            <a:r>
              <a:rPr lang="ja-JP" altLang="en-US" sz="2800" dirty="0" smtClean="0"/>
              <a:t>　　　　年金保険</a:t>
            </a:r>
            <a:r>
              <a:rPr lang="ja-JP" altLang="en-US" sz="2800" dirty="0"/>
              <a:t>・</a:t>
            </a:r>
            <a:r>
              <a:rPr lang="en-US" altLang="ja-JP" sz="2800" dirty="0" smtClean="0"/>
              <a:t>NISA</a:t>
            </a:r>
            <a:r>
              <a:rPr lang="ja-JP" altLang="en-US" sz="2800" dirty="0" smtClean="0"/>
              <a:t>・</a:t>
            </a:r>
            <a:r>
              <a:rPr lang="en-US" altLang="ja-JP" sz="4000" dirty="0" err="1" smtClean="0">
                <a:solidFill>
                  <a:srgbClr val="FF0000"/>
                </a:solidFill>
                <a:latin typeface="AR Pゴシック体S" pitchFamily="50" charset="-128"/>
                <a:ea typeface="AR Pゴシック体S" pitchFamily="50" charset="-128"/>
              </a:rPr>
              <a:t>iDeCo</a:t>
            </a:r>
            <a:endParaRPr kumimoji="1" lang="ja-JP" altLang="en-US" sz="4000" dirty="0">
              <a:solidFill>
                <a:srgbClr val="FF0000"/>
              </a:solidFill>
              <a:latin typeface="AR Pゴシック体S" pitchFamily="50" charset="-128"/>
              <a:ea typeface="AR Pゴシック体S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7659" y="2555776"/>
            <a:ext cx="5915402" cy="27699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2017</a:t>
            </a:r>
            <a:r>
              <a:rPr kumimoji="1" lang="ja-JP" altLang="en-US" sz="1600" dirty="0" smtClean="0"/>
              <a:t>年</a:t>
            </a:r>
            <a:r>
              <a:rPr kumimoji="1" lang="en-US" altLang="ja-JP" sz="1600" dirty="0" smtClean="0"/>
              <a:t>1</a:t>
            </a:r>
            <a:r>
              <a:rPr kumimoji="1" lang="ja-JP" altLang="en-US" sz="1600" dirty="0" smtClean="0"/>
              <a:t>月から、原則</a:t>
            </a:r>
            <a:r>
              <a:rPr kumimoji="1" lang="en-US" altLang="ja-JP" sz="1600" dirty="0" smtClean="0"/>
              <a:t>60</a:t>
            </a:r>
            <a:r>
              <a:rPr kumimoji="1" lang="ja-JP" altLang="en-US" sz="1600" dirty="0" smtClean="0"/>
              <a:t>歳未満の全ての方が個人型確定拠出年金</a:t>
            </a:r>
            <a:endParaRPr kumimoji="1" lang="en-US" altLang="ja-JP" sz="1600" dirty="0" smtClean="0"/>
          </a:p>
          <a:p>
            <a:r>
              <a:rPr lang="ja-JP" altLang="en-US" sz="1600" dirty="0" smtClean="0"/>
              <a:t>に加入出来るようになります。</a:t>
            </a:r>
            <a:r>
              <a:rPr lang="en-US" altLang="ja-JP" sz="1100" dirty="0" smtClean="0"/>
              <a:t>※</a:t>
            </a:r>
            <a:r>
              <a:rPr lang="ja-JP" altLang="en-US" sz="1100" dirty="0" smtClean="0"/>
              <a:t>一部加入出来ない場合も</a:t>
            </a:r>
            <a:r>
              <a:rPr lang="ja-JP" altLang="en-US" sz="1100" smtClean="0"/>
              <a:t>あります</a:t>
            </a:r>
            <a:r>
              <a:rPr lang="ja-JP" altLang="en-US" sz="1100" smtClean="0"/>
              <a:t>。</a:t>
            </a:r>
            <a:endParaRPr lang="en-US" altLang="ja-JP" sz="1100" dirty="0" smtClean="0"/>
          </a:p>
          <a:p>
            <a:r>
              <a:rPr kumimoji="1" lang="ja-JP" altLang="en-US" sz="1400" dirty="0"/>
              <a:t>・確定拠出</a:t>
            </a:r>
            <a:r>
              <a:rPr kumimoji="1" lang="ja-JP" altLang="en-US" sz="1400" dirty="0" smtClean="0"/>
              <a:t>年金ってお得らしいけれど、</a:t>
            </a:r>
            <a:r>
              <a:rPr lang="ja-JP" altLang="en-US" sz="1400" dirty="0"/>
              <a:t>どうな</a:t>
            </a:r>
            <a:r>
              <a:rPr lang="ja-JP" altLang="en-US" sz="1400" dirty="0" smtClean="0"/>
              <a:t>の？</a:t>
            </a:r>
            <a:endParaRPr lang="en-US" altLang="ja-JP" sz="1400" dirty="0" smtClean="0"/>
          </a:p>
          <a:p>
            <a:r>
              <a:rPr kumimoji="1" lang="ja-JP" altLang="en-US" sz="1400" dirty="0"/>
              <a:t>・会社</a:t>
            </a:r>
            <a:r>
              <a:rPr kumimoji="1" lang="ja-JP" altLang="en-US" sz="1400" dirty="0" smtClean="0"/>
              <a:t>で企業型をやっているけれど、よくわからない・・</a:t>
            </a:r>
            <a:endParaRPr kumimoji="1" lang="en-US" altLang="ja-JP" sz="1400" dirty="0" smtClean="0"/>
          </a:p>
          <a:p>
            <a:r>
              <a:rPr lang="ja-JP" altLang="en-US" sz="1400" dirty="0"/>
              <a:t>そんな方のため</a:t>
            </a:r>
            <a:r>
              <a:rPr lang="ja-JP" altLang="en-US" sz="1400" dirty="0" smtClean="0"/>
              <a:t>の</a:t>
            </a:r>
            <a:r>
              <a:rPr lang="en-US" altLang="ja-JP" sz="1400" dirty="0" err="1" smtClean="0"/>
              <a:t>iDeCo</a:t>
            </a:r>
            <a:r>
              <a:rPr lang="ja-JP" altLang="en-US" sz="1400" dirty="0" smtClean="0"/>
              <a:t>基本セミナー</a:t>
            </a:r>
            <a:r>
              <a:rPr lang="ja-JP" altLang="en-US" sz="1400" dirty="0"/>
              <a:t>です</a:t>
            </a:r>
            <a:r>
              <a:rPr lang="ja-JP" altLang="en-US" sz="1400" dirty="0" smtClean="0"/>
              <a:t>。</a:t>
            </a:r>
            <a:r>
              <a:rPr lang="ja-JP" altLang="en-US" sz="1600" dirty="0" smtClean="0"/>
              <a:t>　　　　　　　　　　　　</a:t>
            </a:r>
            <a:endParaRPr lang="en-US" altLang="ja-JP" sz="1600" dirty="0" smtClean="0"/>
          </a:p>
          <a:p>
            <a:r>
              <a:rPr lang="ja-JP" altLang="en-US" sz="1600" u="sng" dirty="0"/>
              <a:t>国が用意して</a:t>
            </a:r>
            <a:r>
              <a:rPr lang="ja-JP" altLang="en-US" sz="1600" u="sng" dirty="0" smtClean="0"/>
              <a:t>くれた制度で、お得に</a:t>
            </a:r>
            <a:r>
              <a:rPr lang="en-US" altLang="ja-JP" sz="1600" u="sng" dirty="0" smtClean="0"/>
              <a:t>『</a:t>
            </a:r>
            <a:r>
              <a:rPr lang="ja-JP" altLang="en-US" sz="1600" u="sng" dirty="0" smtClean="0"/>
              <a:t>自分年金作り</a:t>
            </a:r>
            <a:r>
              <a:rPr lang="en-US" altLang="ja-JP" sz="1600" u="sng" dirty="0" smtClean="0"/>
              <a:t>』</a:t>
            </a:r>
          </a:p>
          <a:p>
            <a:endParaRPr kumimoji="1" lang="en-US" altLang="ja-JP" dirty="0"/>
          </a:p>
          <a:p>
            <a:r>
              <a:rPr lang="ja-JP" altLang="en-US" sz="1600" dirty="0" smtClean="0"/>
              <a:t>確定拠出年金のメリット</a:t>
            </a:r>
            <a:endParaRPr lang="en-US" altLang="ja-JP" sz="1600" dirty="0" smtClean="0"/>
          </a:p>
          <a:p>
            <a:r>
              <a:rPr kumimoji="1" lang="ja-JP" altLang="en-US" sz="1600" dirty="0" smtClean="0"/>
              <a:t>☑掛金が全額所得控除　　　　　　　　　　　　　　　　　　　　　　　　　　</a:t>
            </a:r>
            <a:endParaRPr kumimoji="1" lang="en-US" altLang="ja-JP" sz="1600" dirty="0" smtClean="0"/>
          </a:p>
          <a:p>
            <a:r>
              <a:rPr lang="ja-JP" altLang="en-US" sz="1600" dirty="0" smtClean="0"/>
              <a:t>☑運用益が非課税</a:t>
            </a:r>
            <a:endParaRPr lang="en-US" altLang="ja-JP" sz="1600" dirty="0" smtClean="0"/>
          </a:p>
          <a:p>
            <a:r>
              <a:rPr kumimoji="1" lang="ja-JP" altLang="en-US" sz="1600" dirty="0" smtClean="0"/>
              <a:t>☑受け取り時にも税制優遇</a:t>
            </a:r>
            <a:endParaRPr kumimoji="1" lang="ja-JP" altLang="en-US" sz="1600" dirty="0"/>
          </a:p>
        </p:txBody>
      </p:sp>
      <p:pic>
        <p:nvPicPr>
          <p:cNvPr id="11" name="図 10" descr="kirakira_wom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96952" y="4067944"/>
            <a:ext cx="1152128" cy="1224136"/>
          </a:xfrm>
          <a:prstGeom prst="rect">
            <a:avLst/>
          </a:prstGeom>
        </p:spPr>
      </p:pic>
      <p:pic>
        <p:nvPicPr>
          <p:cNvPr id="12" name="図 11" descr="kirakira_ma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33056" y="4067944"/>
            <a:ext cx="1224136" cy="1224136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188640" y="8388424"/>
            <a:ext cx="66693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お申し込み　お問い合わせは　</a:t>
            </a:r>
            <a:r>
              <a:rPr kumimoji="1" lang="ja-JP" altLang="en-US" sz="1200" dirty="0" smtClean="0"/>
              <a:t>合資会社トータルウェア　ＦＰ相談室　</a:t>
            </a:r>
            <a:r>
              <a:rPr kumimoji="1" lang="en-US" altLang="ja-JP" sz="1200" dirty="0" smtClean="0"/>
              <a:t>(</a:t>
            </a:r>
            <a:r>
              <a:rPr kumimoji="1" lang="ja-JP" altLang="en-US" sz="1200" dirty="0" smtClean="0"/>
              <a:t>担当　林）</a:t>
            </a:r>
            <a:endParaRPr kumimoji="1" lang="en-US" altLang="ja-JP" sz="1200" dirty="0" smtClean="0"/>
          </a:p>
          <a:p>
            <a:r>
              <a:rPr lang="ja-JP" altLang="en-US" sz="1200" dirty="0"/>
              <a:t>℡</a:t>
            </a:r>
            <a:r>
              <a:rPr kumimoji="1" lang="en-US" altLang="ja-JP" sz="1200" dirty="0" smtClean="0"/>
              <a:t>(058)296-0075  </a:t>
            </a:r>
            <a:r>
              <a:rPr kumimoji="1" lang="ja-JP" altLang="en-US" sz="1200" dirty="0" smtClean="0"/>
              <a:t>　　</a:t>
            </a:r>
            <a:r>
              <a:rPr lang="en-US" altLang="ja-JP" sz="1200" dirty="0" smtClean="0"/>
              <a:t>Email </a:t>
            </a:r>
            <a:r>
              <a:rPr kumimoji="1" lang="en-US" altLang="ja-JP" sz="1200" dirty="0" smtClean="0"/>
              <a:t> fp@totalware.jp    </a:t>
            </a:r>
            <a:r>
              <a:rPr kumimoji="1" lang="ja-JP" altLang="en-US" sz="1200" dirty="0" smtClean="0"/>
              <a:t>　　　　　　　　　</a:t>
            </a:r>
            <a:r>
              <a:rPr kumimoji="1" lang="en-US" altLang="ja-JP" sz="1200" dirty="0" smtClean="0"/>
              <a:t>※</a:t>
            </a:r>
            <a:r>
              <a:rPr kumimoji="1" lang="ja-JP" altLang="en-US" sz="1200" dirty="0" smtClean="0"/>
              <a:t>確定拠出年金相談ねっと　で検索！</a:t>
            </a:r>
            <a:endParaRPr kumimoji="1" lang="ja-JP" altLang="en-US" sz="1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88640" y="7596336"/>
            <a:ext cx="666936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今後の「確定拠出年金セミナー」予定　</a:t>
            </a:r>
            <a:endParaRPr kumimoji="1" lang="en-US" altLang="ja-JP" sz="1050" dirty="0" smtClean="0"/>
          </a:p>
          <a:p>
            <a:r>
              <a:rPr lang="ja-JP" altLang="en-US" sz="1050" dirty="0" smtClean="0"/>
              <a:t>・確定</a:t>
            </a:r>
            <a:r>
              <a:rPr lang="ja-JP" altLang="en-US" sz="1050" dirty="0"/>
              <a:t>拠出</a:t>
            </a:r>
            <a:r>
              <a:rPr lang="ja-JP" altLang="en-US" sz="1050" dirty="0" smtClean="0"/>
              <a:t>年金の始め方と資産形成の基礎知識　・ポートフォリオの組み方とメンテナンスの仕方</a:t>
            </a:r>
            <a:endParaRPr lang="en-US" altLang="ja-JP" sz="1050" dirty="0" smtClean="0"/>
          </a:p>
          <a:p>
            <a:r>
              <a:rPr kumimoji="1" lang="ja-JP" altLang="en-US" sz="1050" dirty="0" smtClean="0"/>
              <a:t>・守るお金</a:t>
            </a:r>
            <a:r>
              <a:rPr kumimoji="1" lang="ja-JP" altLang="en-US" sz="1050" dirty="0"/>
              <a:t>の</a:t>
            </a:r>
            <a:r>
              <a:rPr kumimoji="1" lang="ja-JP" altLang="en-US" sz="1050" dirty="0" smtClean="0"/>
              <a:t>考え方　万が一のときの国の仕組み　・</a:t>
            </a:r>
            <a:r>
              <a:rPr kumimoji="1" lang="ja-JP" altLang="en-US" sz="1050" dirty="0" err="1" smtClean="0"/>
              <a:t>ねんきん</a:t>
            </a:r>
            <a:r>
              <a:rPr kumimoji="1" lang="ja-JP" altLang="en-US" sz="1050" dirty="0" smtClean="0"/>
              <a:t>定期便で必要な老後資金を見積もろう</a:t>
            </a:r>
            <a:endParaRPr kumimoji="1" lang="ja-JP" altLang="en-US" sz="1050" dirty="0"/>
          </a:p>
        </p:txBody>
      </p:sp>
      <p:sp>
        <p:nvSpPr>
          <p:cNvPr id="16" name="円/楕円 15"/>
          <p:cNvSpPr/>
          <p:nvPr/>
        </p:nvSpPr>
        <p:spPr>
          <a:xfrm>
            <a:off x="5373216" y="3059832"/>
            <a:ext cx="1080120" cy="57606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/>
              <a:t>自営業</a:t>
            </a:r>
            <a:endParaRPr kumimoji="1" lang="ja-JP" altLang="en-US" sz="1000" dirty="0"/>
          </a:p>
        </p:txBody>
      </p:sp>
      <p:sp>
        <p:nvSpPr>
          <p:cNvPr id="17" name="円/楕円 16"/>
          <p:cNvSpPr/>
          <p:nvPr/>
        </p:nvSpPr>
        <p:spPr>
          <a:xfrm>
            <a:off x="4797152" y="3635896"/>
            <a:ext cx="1152128" cy="57606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会社員</a:t>
            </a:r>
            <a:endParaRPr kumimoji="1" lang="ja-JP" altLang="en-US" sz="1200" dirty="0"/>
          </a:p>
        </p:txBody>
      </p:sp>
      <p:sp>
        <p:nvSpPr>
          <p:cNvPr id="19" name="円/楕円 18"/>
          <p:cNvSpPr/>
          <p:nvPr/>
        </p:nvSpPr>
        <p:spPr>
          <a:xfrm>
            <a:off x="5373216" y="4211960"/>
            <a:ext cx="1152128" cy="64807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専業主婦（夫）</a:t>
            </a:r>
            <a:endParaRPr kumimoji="1" lang="ja-JP" altLang="en-US" sz="1200" dirty="0"/>
          </a:p>
        </p:txBody>
      </p:sp>
      <p:sp>
        <p:nvSpPr>
          <p:cNvPr id="21" name="円/楕円 20"/>
          <p:cNvSpPr/>
          <p:nvPr/>
        </p:nvSpPr>
        <p:spPr>
          <a:xfrm>
            <a:off x="5877272" y="3635896"/>
            <a:ext cx="980728" cy="5040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公務員</a:t>
            </a:r>
            <a:endParaRPr kumimoji="1" lang="ja-JP" alt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101</Words>
  <Application>Microsoft Office PowerPoint</Application>
  <PresentationFormat>画面に合わせる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iDeCo（個人型確定拠出年金）セミナー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iDeCo(個人型確定拠出年金）セミナー</dc:title>
  <dc:creator>hayashi</dc:creator>
  <cp:lastModifiedBy>hayashi</cp:lastModifiedBy>
  <cp:revision>40</cp:revision>
  <dcterms:created xsi:type="dcterms:W3CDTF">2016-11-29T04:28:27Z</dcterms:created>
  <dcterms:modified xsi:type="dcterms:W3CDTF">2016-12-02T01:02:33Z</dcterms:modified>
</cp:coreProperties>
</file>