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0" r:id="rId4"/>
    <p:sldId id="268" r:id="rId5"/>
    <p:sldId id="263" r:id="rId6"/>
    <p:sldId id="257" r:id="rId7"/>
    <p:sldId id="261" r:id="rId8"/>
    <p:sldId id="266" r:id="rId9"/>
    <p:sldId id="265" r:id="rId10"/>
    <p:sldId id="267" r:id="rId1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850" autoAdjust="0"/>
    <p:restoredTop sz="94660"/>
  </p:normalViewPr>
  <p:slideViewPr>
    <p:cSldViewPr>
      <p:cViewPr varScale="1">
        <p:scale>
          <a:sx n="72" d="100"/>
          <a:sy n="72" d="100"/>
        </p:scale>
        <p:origin x="4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1D9E4-9E3E-4C84-A65F-5DC8082A3D27}" type="datetimeFigureOut">
              <a:rPr kumimoji="1" lang="ja-JP" altLang="en-US" smtClean="0"/>
              <a:t>2018/3/18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5849C-BCFD-4F97-8BC1-0D7FC60AFF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41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5849C-BCFD-4F97-8BC1-0D7FC60AFFA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2527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5849C-BCFD-4F97-8BC1-0D7FC60AFFA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602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5849C-BCFD-4F97-8BC1-0D7FC60AFFA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2417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5849C-BCFD-4F97-8BC1-0D7FC60AFFA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4690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5849C-BCFD-4F97-8BC1-0D7FC60AFFA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6207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5849C-BCFD-4F97-8BC1-0D7FC60AFFA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7519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5849C-BCFD-4F97-8BC1-0D7FC60AFFA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1330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5849C-BCFD-4F97-8BC1-0D7FC60AFFA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1062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5849C-BCFD-4F97-8BC1-0D7FC60AFFA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0823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5849C-BCFD-4F97-8BC1-0D7FC60AFFA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4850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734839"/>
            <a:ext cx="7772400" cy="1470025"/>
          </a:xfrm>
          <a:noFill/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89856" y="2420888"/>
            <a:ext cx="6400800" cy="1296144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0"/>
            <a:ext cx="9151200" cy="40466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683568" y="2276872"/>
            <a:ext cx="7776864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30" name="Picture 6" descr="C:\Users\growniche\Desktop\images\logo_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597" y="3789040"/>
            <a:ext cx="2094806" cy="22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日付プレースホルダー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9886-F6CD-4AFC-8841-74E8BE676832}" type="datetime1">
              <a:rPr kumimoji="1" lang="ja-JP" altLang="en-US" smtClean="0"/>
              <a:t>2018/3/18</a:t>
            </a:fld>
            <a:endParaRPr kumimoji="1" lang="ja-JP" altLang="en-US" dirty="0"/>
          </a:p>
        </p:txBody>
      </p:sp>
      <p:sp>
        <p:nvSpPr>
          <p:cNvPr id="14" name="フッター プレースホルダー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FB4D-3047-43C3-B04B-8C7602D30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1628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980728"/>
            <a:ext cx="8229600" cy="514543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6424-944C-44C4-92B4-735BD29B20EE}" type="datetime1">
              <a:rPr kumimoji="1" lang="ja-JP" altLang="en-US" smtClean="0"/>
              <a:t>2018/3/18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FB4D-3047-43C3-B04B-8C7602D30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タイトル 1"/>
          <p:cNvSpPr txBox="1">
            <a:spLocks/>
          </p:cNvSpPr>
          <p:nvPr userDrawn="1"/>
        </p:nvSpPr>
        <p:spPr>
          <a:xfrm>
            <a:off x="457200" y="116632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/>
              <a:t>マスター タイトルの書式設定</a:t>
            </a:r>
          </a:p>
        </p:txBody>
      </p:sp>
      <p:sp>
        <p:nvSpPr>
          <p:cNvPr id="8" name="正方形/長方形 7"/>
          <p:cNvSpPr/>
          <p:nvPr userDrawn="1"/>
        </p:nvSpPr>
        <p:spPr>
          <a:xfrm>
            <a:off x="395536" y="764704"/>
            <a:ext cx="8352928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7840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4B60-8B77-4637-92E0-140E25203B48}" type="datetime1">
              <a:rPr kumimoji="1" lang="ja-JP" altLang="en-US" smtClean="0"/>
              <a:t>2018/3/18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FB4D-3047-43C3-B04B-8C7602D30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 rot="5400000">
            <a:off x="3627220" y="3149644"/>
            <a:ext cx="585000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9966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64" y="1844824"/>
            <a:ext cx="6821865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FDD6-D1FD-45D1-AAFD-1CDEAC2522E0}" type="datetime1">
              <a:rPr kumimoji="1" lang="ja-JP" altLang="en-US" smtClean="0"/>
              <a:t>2018/3/18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FB4D-3047-43C3-B04B-8C7602D30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95536" y="764704"/>
            <a:ext cx="8352928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618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-364024"/>
            <a:ext cx="6821865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1804" y="2906713"/>
            <a:ext cx="7772400" cy="13143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A28C-48C6-42D6-8A64-266ED37756B7}" type="datetime1">
              <a:rPr kumimoji="1" lang="ja-JP" altLang="en-US" smtClean="0"/>
              <a:t>2018/3/18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FB4D-3047-43C3-B04B-8C7602D30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755576" y="4293096"/>
            <a:ext cx="7704856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57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636"/>
            <a:ext cx="8229600" cy="648072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FE4F-89D1-4781-8003-A9881AF28C27}" type="datetime1">
              <a:rPr kumimoji="1" lang="ja-JP" altLang="en-US" smtClean="0"/>
              <a:t>2018/3/18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FB4D-3047-43C3-B04B-8C7602D30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95536" y="764704"/>
            <a:ext cx="8352928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840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1700808"/>
            <a:ext cx="4040188" cy="44253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1700808"/>
            <a:ext cx="4041775" cy="44253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E05A-22B1-4AEE-89A3-9652B056A7DC}" type="datetime1">
              <a:rPr kumimoji="1" lang="ja-JP" altLang="en-US" smtClean="0"/>
              <a:t>2018/3/18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FB4D-3047-43C3-B04B-8C7602D30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2" name="正方形/長方形 11"/>
          <p:cNvSpPr/>
          <p:nvPr userDrawn="1"/>
        </p:nvSpPr>
        <p:spPr>
          <a:xfrm>
            <a:off x="395536" y="764704"/>
            <a:ext cx="8352928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445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66EC-06B1-4591-B39F-808839615A4E}" type="datetime1">
              <a:rPr kumimoji="1" lang="ja-JP" altLang="en-US" smtClean="0"/>
              <a:t>2018/3/18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FB4D-3047-43C3-B04B-8C7602D30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タイトル 1"/>
          <p:cNvSpPr txBox="1">
            <a:spLocks/>
          </p:cNvSpPr>
          <p:nvPr userDrawn="1"/>
        </p:nvSpPr>
        <p:spPr>
          <a:xfrm>
            <a:off x="457200" y="116632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/>
              <a:t>マスター タイトルの書式設定</a:t>
            </a:r>
          </a:p>
        </p:txBody>
      </p:sp>
      <p:sp>
        <p:nvSpPr>
          <p:cNvPr id="7" name="正方形/長方形 6"/>
          <p:cNvSpPr/>
          <p:nvPr userDrawn="1"/>
        </p:nvSpPr>
        <p:spPr>
          <a:xfrm>
            <a:off x="395536" y="764704"/>
            <a:ext cx="8352928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106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5C9E-E21D-4DD1-8C12-1FFEAE0228BF}" type="datetime1">
              <a:rPr kumimoji="1" lang="ja-JP" altLang="en-US" smtClean="0"/>
              <a:t>2018/3/18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FB4D-3047-43C3-B04B-8C7602D30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0344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C869-468A-4400-8BCD-031FCD357E3E}" type="datetime1">
              <a:rPr kumimoji="1" lang="ja-JP" altLang="en-US" smtClean="0"/>
              <a:t>2018/3/18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FB4D-3047-43C3-B04B-8C7602D30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6712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9F59-E201-4BF2-8882-8B0F08F7A980}" type="datetime1">
              <a:rPr kumimoji="1" lang="ja-JP" altLang="en-US" smtClean="0"/>
              <a:t>2018/3/18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FB4D-3047-43C3-B04B-8C7602D30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8076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0" y="6247213"/>
            <a:ext cx="9151200" cy="620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87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FE858-886D-4263-A3B9-EA9B53882545}" type="datetime1">
              <a:rPr kumimoji="1" lang="ja-JP" altLang="en-US" smtClean="0"/>
              <a:t>2018/3/18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331640" y="6356350"/>
            <a:ext cx="2952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291168" y="6356350"/>
            <a:ext cx="568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9FB4D-3047-43C3-B04B-8C7602D306BA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0" y="6839665"/>
            <a:ext cx="9151200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/>
          <p:cNvGrpSpPr/>
          <p:nvPr userDrawn="1"/>
        </p:nvGrpSpPr>
        <p:grpSpPr>
          <a:xfrm>
            <a:off x="6516216" y="6347364"/>
            <a:ext cx="2304256" cy="466246"/>
            <a:chOff x="6232142" y="6347364"/>
            <a:chExt cx="2304256" cy="466246"/>
          </a:xfrm>
        </p:grpSpPr>
        <p:sp>
          <p:nvSpPr>
            <p:cNvPr id="9" name="テキスト ボックス 8"/>
            <p:cNvSpPr txBox="1"/>
            <p:nvPr userDrawn="1"/>
          </p:nvSpPr>
          <p:spPr>
            <a:xfrm>
              <a:off x="7380312" y="6552000"/>
              <a:ext cx="1156086" cy="2616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kumimoji="1" lang="en-US" altLang="ja-JP" sz="1100" dirty="0">
                  <a:solidFill>
                    <a:srgbClr val="5F5F5F"/>
                  </a:solidFill>
                  <a:latin typeface="+mn-lt"/>
                  <a:ea typeface="HG丸ｺﾞｼｯｸM-PRO" pitchFamily="50" charset="-128"/>
                </a:rPr>
                <a:t>www.wiselife.biz</a:t>
              </a:r>
              <a:endParaRPr kumimoji="1" lang="ja-JP" altLang="en-US" sz="1100" dirty="0">
                <a:solidFill>
                  <a:srgbClr val="5F5F5F"/>
                </a:solidFill>
                <a:latin typeface="+mn-lt"/>
                <a:ea typeface="HG丸ｺﾞｼｯｸM-PRO" pitchFamily="50" charset="-128"/>
              </a:endParaRPr>
            </a:p>
          </p:txBody>
        </p:sp>
        <p:pic>
          <p:nvPicPr>
            <p:cNvPr id="16" name="Picture 4" descr="C:\Users\growniche\Desktop\images\logo_11.png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2142" y="6347364"/>
              <a:ext cx="2232248" cy="284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163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中小事業主掛金納付制度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FB4D-3047-43C3-B04B-8C7602D306BA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15" name="オーディオ 14">
            <a:hlinkClick r:id="" action="ppaction://media"/>
            <a:extLst>
              <a:ext uri="{FF2B5EF4-FFF2-40B4-BE49-F238E27FC236}">
                <a16:creationId xmlns:a16="http://schemas.microsoft.com/office/drawing/2014/main" id="{7D927F51-395A-4B25-A6A8-E507F3B423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56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497"/>
    </mc:Choice>
    <mc:Fallback>
      <p:transition spd="slow" advTm="154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7F4718-66A2-470F-813A-13C208791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うちの会社でもできるかな？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A1762C2-E27C-4C42-A2B5-C436007FB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FB4D-3047-43C3-B04B-8C7602D306BA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3C1BE32-7CBB-4016-87B8-859F76A8E9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85" y="1400684"/>
            <a:ext cx="3124200" cy="33242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5410949-251A-4794-A208-B00E9D0F20FA}"/>
              </a:ext>
            </a:extLst>
          </p:cNvPr>
          <p:cNvSpPr/>
          <p:nvPr/>
        </p:nvSpPr>
        <p:spPr>
          <a:xfrm>
            <a:off x="2339752" y="5373216"/>
            <a:ext cx="46910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400" dirty="0"/>
              <a:t>https://wiselife.biz/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695E16CC-1217-44FB-8F40-997A07CC10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34008"/>
            <a:ext cx="3457575" cy="3457575"/>
          </a:xfrm>
          <a:prstGeom prst="rect">
            <a:avLst/>
          </a:prstGeom>
        </p:spPr>
      </p:pic>
      <p:pic>
        <p:nvPicPr>
          <p:cNvPr id="17" name="オーディオ 16">
            <a:hlinkClick r:id="" action="ppaction://media"/>
            <a:extLst>
              <a:ext uri="{FF2B5EF4-FFF2-40B4-BE49-F238E27FC236}">
                <a16:creationId xmlns:a16="http://schemas.microsoft.com/office/drawing/2014/main" id="{82068811-5734-4D4D-A4B6-03E90F0727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65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822"/>
    </mc:Choice>
    <mc:Fallback>
      <p:transition spd="slow" advTm="288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中小事業主掛金納付制度とは？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FB4D-3047-43C3-B04B-8C7602D306BA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D546CF8-B6BF-44F0-B234-CF8E54307E09}"/>
              </a:ext>
            </a:extLst>
          </p:cNvPr>
          <p:cNvSpPr txBox="1"/>
          <p:nvPr/>
        </p:nvSpPr>
        <p:spPr>
          <a:xfrm>
            <a:off x="1974172" y="4720942"/>
            <a:ext cx="5889754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000" dirty="0"/>
              <a:t>会社が応援してくれる制度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F758A00-F2B1-49EC-A800-4BB277349BE8}"/>
              </a:ext>
            </a:extLst>
          </p:cNvPr>
          <p:cNvSpPr/>
          <p:nvPr/>
        </p:nvSpPr>
        <p:spPr>
          <a:xfrm>
            <a:off x="1364230" y="1490728"/>
            <a:ext cx="7109639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ja-JP" altLang="en-US" sz="4000" dirty="0"/>
              <a:t>中小企業にお勤めのみなさんの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3A2C1A7-673D-4805-B424-1C9D737525A8}"/>
              </a:ext>
            </a:extLst>
          </p:cNvPr>
          <p:cNvSpPr/>
          <p:nvPr/>
        </p:nvSpPr>
        <p:spPr>
          <a:xfrm>
            <a:off x="2483768" y="3032254"/>
            <a:ext cx="4342923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4000" dirty="0"/>
              <a:t>老後の資産形成を</a:t>
            </a:r>
          </a:p>
        </p:txBody>
      </p:sp>
      <p:pic>
        <p:nvPicPr>
          <p:cNvPr id="15" name="オーディオ 14">
            <a:hlinkClick r:id="" action="ppaction://media"/>
            <a:extLst>
              <a:ext uri="{FF2B5EF4-FFF2-40B4-BE49-F238E27FC236}">
                <a16:creationId xmlns:a16="http://schemas.microsoft.com/office/drawing/2014/main" id="{0647A284-52BF-4F62-98AE-64AE455936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09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32"/>
    </mc:Choice>
    <mc:Fallback>
      <p:transition spd="slow" advTm="119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96741F-D1D6-4BFB-AEC8-D9B73FE82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中小企業にお勤めのみなさんとは？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4C66160-2662-4A62-BC2A-29502D2AF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FB4D-3047-43C3-B04B-8C7602D306BA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E0181A7-F8BB-4303-9DE0-9C5EAF91820B}"/>
              </a:ext>
            </a:extLst>
          </p:cNvPr>
          <p:cNvSpPr txBox="1"/>
          <p:nvPr/>
        </p:nvSpPr>
        <p:spPr>
          <a:xfrm>
            <a:off x="847262" y="1578301"/>
            <a:ext cx="7449475" cy="37013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kumimoji="1" lang="ja-JP" altLang="en-US" sz="3200" dirty="0"/>
              <a:t>従業員１００人以下の会社にお勤めの方</a:t>
            </a:r>
            <a:endParaRPr kumimoji="1" lang="en-US" altLang="ja-JP" sz="32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ja-JP" sz="32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kumimoji="1" lang="ja-JP" altLang="en-US" sz="3200" dirty="0"/>
              <a:t>厚生年金に加入している方</a:t>
            </a:r>
            <a:endParaRPr kumimoji="1" lang="en-US" altLang="ja-JP" sz="32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ja-JP" sz="32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kumimoji="1" lang="ja-JP" altLang="en-US" sz="3200" dirty="0"/>
              <a:t>会社に企業年金がない方</a:t>
            </a:r>
          </a:p>
        </p:txBody>
      </p:sp>
      <p:pic>
        <p:nvPicPr>
          <p:cNvPr id="14" name="オーディオ 13">
            <a:hlinkClick r:id="" action="ppaction://media"/>
            <a:extLst>
              <a:ext uri="{FF2B5EF4-FFF2-40B4-BE49-F238E27FC236}">
                <a16:creationId xmlns:a16="http://schemas.microsoft.com/office/drawing/2014/main" id="{23B4C910-EC45-416B-815A-29B25B4233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84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362"/>
    </mc:Choice>
    <mc:Fallback>
      <p:transition spd="slow" advTm="283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96741F-D1D6-4BFB-AEC8-D9B73FE82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老後の資産形成を応援するとは？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4C66160-2662-4A62-BC2A-29502D2AF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FB4D-3047-43C3-B04B-8C7602D306BA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9726FE6-3BA8-4048-B7FC-D5E21CCD1450}"/>
              </a:ext>
            </a:extLst>
          </p:cNvPr>
          <p:cNvSpPr/>
          <p:nvPr/>
        </p:nvSpPr>
        <p:spPr>
          <a:xfrm>
            <a:off x="1475656" y="4077072"/>
            <a:ext cx="6624736" cy="13681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tx1"/>
                </a:solidFill>
              </a:rPr>
              <a:t>ｉ</a:t>
            </a:r>
            <a:r>
              <a:rPr kumimoji="1" lang="ja-JP" altLang="en-US" sz="3600" dirty="0">
                <a:solidFill>
                  <a:schemeClr val="tx1"/>
                </a:solidFill>
              </a:rPr>
              <a:t>ＤｅＣｏ</a:t>
            </a:r>
            <a:r>
              <a:rPr kumimoji="1" lang="en-US" altLang="ja-JP" sz="3600" dirty="0">
                <a:solidFill>
                  <a:schemeClr val="tx1"/>
                </a:solidFill>
              </a:rPr>
              <a:t>(</a:t>
            </a:r>
            <a:r>
              <a:rPr kumimoji="1" lang="ja-JP" altLang="en-US" sz="3600" dirty="0">
                <a:solidFill>
                  <a:schemeClr val="tx1"/>
                </a:solidFill>
              </a:rPr>
              <a:t>個人型確定拠出年金）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5F86214-D428-4CEB-8B65-8825E3F29475}"/>
              </a:ext>
            </a:extLst>
          </p:cNvPr>
          <p:cNvSpPr/>
          <p:nvPr/>
        </p:nvSpPr>
        <p:spPr>
          <a:xfrm>
            <a:off x="1470032" y="1797794"/>
            <a:ext cx="6624736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tx1"/>
                </a:solidFill>
              </a:rPr>
              <a:t>事業主が掛金を上乗せ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  <p:pic>
        <p:nvPicPr>
          <p:cNvPr id="12" name="オーディオ 11">
            <a:hlinkClick r:id="" action="ppaction://media"/>
            <a:extLst>
              <a:ext uri="{FF2B5EF4-FFF2-40B4-BE49-F238E27FC236}">
                <a16:creationId xmlns:a16="http://schemas.microsoft.com/office/drawing/2014/main" id="{E61EDA3A-2F4C-4BB5-A097-854BAE6D52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13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675"/>
    </mc:Choice>
    <mc:Fallback>
      <p:transition spd="slow" advTm="236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4390BB-614A-4F6E-BBCA-6103AF133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16" y="1123888"/>
            <a:ext cx="8712968" cy="576064"/>
          </a:xfrm>
        </p:spPr>
        <p:txBody>
          <a:bodyPr/>
          <a:lstStyle/>
          <a:p>
            <a:r>
              <a:rPr lang="ja-JP" altLang="en-US" dirty="0"/>
              <a:t>３つの税制優遇でお得に自分年金が作れる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07768E-50A7-47E3-BEDA-42608C5BA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FB4D-3047-43C3-B04B-8C7602D306BA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5EE6288-5685-4761-A55E-97B44A996EAD}"/>
              </a:ext>
            </a:extLst>
          </p:cNvPr>
          <p:cNvSpPr txBox="1"/>
          <p:nvPr/>
        </p:nvSpPr>
        <p:spPr>
          <a:xfrm>
            <a:off x="2627784" y="2141860"/>
            <a:ext cx="4286751" cy="37856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kumimoji="1" lang="ja-JP" altLang="en-US" sz="3200" dirty="0"/>
              <a:t>掛金が全額所得控除</a:t>
            </a:r>
            <a:endParaRPr kumimoji="1" lang="en-US" altLang="ja-JP" sz="3200" dirty="0"/>
          </a:p>
          <a:p>
            <a:pPr>
              <a:lnSpc>
                <a:spcPct val="150000"/>
              </a:lnSpc>
            </a:pPr>
            <a:endParaRPr lang="en-US" altLang="ja-JP" sz="32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kumimoji="1" lang="ja-JP" altLang="en-US" sz="3200" dirty="0"/>
              <a:t>運用益が非課税</a:t>
            </a:r>
            <a:endParaRPr kumimoji="1" lang="en-US" altLang="ja-JP" sz="3200" dirty="0"/>
          </a:p>
          <a:p>
            <a:pPr lvl="4">
              <a:lnSpc>
                <a:spcPct val="150000"/>
              </a:lnSpc>
            </a:pPr>
            <a:endParaRPr lang="en-US" altLang="ja-JP" sz="32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kumimoji="1" lang="ja-JP" altLang="en-US" sz="3200" dirty="0"/>
              <a:t>受取時の税制優遇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7663FB1-B01D-426C-8D19-237A7B6230C8}"/>
              </a:ext>
            </a:extLst>
          </p:cNvPr>
          <p:cNvSpPr/>
          <p:nvPr/>
        </p:nvSpPr>
        <p:spPr>
          <a:xfrm>
            <a:off x="287524" y="97205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/>
              <a:t>ｉＤｅＣｏ（イデコ）とは？</a:t>
            </a:r>
          </a:p>
        </p:txBody>
      </p:sp>
      <p:pic>
        <p:nvPicPr>
          <p:cNvPr id="8" name="オーディオ 7">
            <a:hlinkClick r:id="" action="ppaction://media"/>
            <a:extLst>
              <a:ext uri="{FF2B5EF4-FFF2-40B4-BE49-F238E27FC236}">
                <a16:creationId xmlns:a16="http://schemas.microsoft.com/office/drawing/2014/main" id="{815F409E-56CA-4D10-8922-D7E01F1F88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50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912"/>
    </mc:Choice>
    <mc:Fallback>
      <p:transition spd="slow" advTm="149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老後の資産形成を会社が応援してくれるとは？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FB4D-3047-43C3-B04B-8C7602D306BA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35A7F49-322A-4084-98D7-94773DAD36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49" y="2326568"/>
            <a:ext cx="2217208" cy="3212976"/>
          </a:xfrm>
          <a:prstGeom prst="rect">
            <a:avLst/>
          </a:prstGeom>
        </p:spPr>
      </p:pic>
      <p:sp>
        <p:nvSpPr>
          <p:cNvPr id="10" name="吹き出し: 円形 9">
            <a:extLst>
              <a:ext uri="{FF2B5EF4-FFF2-40B4-BE49-F238E27FC236}">
                <a16:creationId xmlns:a16="http://schemas.microsoft.com/office/drawing/2014/main" id="{1590E42D-8FFC-4FB2-A134-1743998EA441}"/>
              </a:ext>
            </a:extLst>
          </p:cNvPr>
          <p:cNvSpPr/>
          <p:nvPr/>
        </p:nvSpPr>
        <p:spPr>
          <a:xfrm>
            <a:off x="2882032" y="1124744"/>
            <a:ext cx="5578400" cy="2808312"/>
          </a:xfrm>
          <a:prstGeom prst="wedgeEllipseCallout">
            <a:avLst>
              <a:gd name="adj1" fmla="val -46285"/>
              <a:gd name="adj2" fmla="val 6838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</a:rPr>
              <a:t>私将来に向けて</a:t>
            </a:r>
            <a:endParaRPr kumimoji="1" lang="en-US" altLang="ja-JP" sz="32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3200" dirty="0">
                <a:solidFill>
                  <a:schemeClr val="tx1"/>
                </a:solidFill>
              </a:rPr>
              <a:t>毎月コツコツ</a:t>
            </a:r>
            <a:endParaRPr kumimoji="1" lang="en-US" altLang="ja-JP" sz="3200" dirty="0">
              <a:solidFill>
                <a:schemeClr val="tx1"/>
              </a:solidFill>
            </a:endParaRPr>
          </a:p>
          <a:p>
            <a:pPr algn="ctr"/>
            <a:r>
              <a:rPr lang="ja-JP" altLang="en-US" sz="5400" dirty="0">
                <a:solidFill>
                  <a:srgbClr val="FF0000"/>
                </a:solidFill>
              </a:rPr>
              <a:t>ｉＤｅＣｏ</a:t>
            </a:r>
            <a:r>
              <a:rPr lang="ja-JP" altLang="en-US" sz="3200" dirty="0">
                <a:solidFill>
                  <a:schemeClr val="tx1"/>
                </a:solidFill>
              </a:rPr>
              <a:t>でつみたてしているんです！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5756C6C-677C-4830-96C8-3DA0B2A6797E}"/>
              </a:ext>
            </a:extLst>
          </p:cNvPr>
          <p:cNvSpPr txBox="1"/>
          <p:nvPr/>
        </p:nvSpPr>
        <p:spPr>
          <a:xfrm>
            <a:off x="1100063" y="5596528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/>
              <a:t>Ａさん</a:t>
            </a:r>
          </a:p>
        </p:txBody>
      </p:sp>
      <p:pic>
        <p:nvPicPr>
          <p:cNvPr id="6" name="オーディオ 5">
            <a:hlinkClick r:id="" action="ppaction://media"/>
            <a:extLst>
              <a:ext uri="{FF2B5EF4-FFF2-40B4-BE49-F238E27FC236}">
                <a16:creationId xmlns:a16="http://schemas.microsoft.com/office/drawing/2014/main" id="{E7240724-85BB-42FC-8024-9667C47001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28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64"/>
    </mc:Choice>
    <mc:Fallback>
      <p:transition spd="slow" advTm="11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老後の資産形成を会社が応援してくれるとは？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FB4D-3047-43C3-B04B-8C7602D306BA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10" name="吹き出し: 円形 9">
            <a:extLst>
              <a:ext uri="{FF2B5EF4-FFF2-40B4-BE49-F238E27FC236}">
                <a16:creationId xmlns:a16="http://schemas.microsoft.com/office/drawing/2014/main" id="{1590E42D-8FFC-4FB2-A134-1743998EA441}"/>
              </a:ext>
            </a:extLst>
          </p:cNvPr>
          <p:cNvSpPr/>
          <p:nvPr/>
        </p:nvSpPr>
        <p:spPr>
          <a:xfrm>
            <a:off x="539552" y="1052736"/>
            <a:ext cx="5578400" cy="2808312"/>
          </a:xfrm>
          <a:prstGeom prst="wedgeEllipseCallout">
            <a:avLst>
              <a:gd name="adj1" fmla="val 46496"/>
              <a:gd name="adj2" fmla="val 5289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</a:rPr>
              <a:t>それは感心だ！</a:t>
            </a:r>
            <a:endParaRPr kumimoji="1" lang="en-US" altLang="ja-JP" sz="3200" dirty="0">
              <a:solidFill>
                <a:schemeClr val="tx1"/>
              </a:solidFill>
            </a:endParaRPr>
          </a:p>
          <a:p>
            <a:pPr algn="ctr"/>
            <a:r>
              <a:rPr lang="ja-JP" altLang="en-US" sz="3200" dirty="0">
                <a:solidFill>
                  <a:schemeClr val="tx1"/>
                </a:solidFill>
              </a:rPr>
              <a:t>では会社でも</a:t>
            </a:r>
            <a:endParaRPr lang="en-US" altLang="ja-JP" sz="3200" dirty="0">
              <a:solidFill>
                <a:schemeClr val="tx1"/>
              </a:solidFill>
            </a:endParaRPr>
          </a:p>
          <a:p>
            <a:pPr algn="ctr"/>
            <a:r>
              <a:rPr lang="ja-JP" altLang="en-US" sz="5400" dirty="0">
                <a:solidFill>
                  <a:srgbClr val="FF0000"/>
                </a:solidFill>
              </a:rPr>
              <a:t>ｉＤｅＣｏ</a:t>
            </a:r>
            <a:r>
              <a:rPr lang="ja-JP" altLang="en-US" sz="3200" dirty="0">
                <a:solidFill>
                  <a:schemeClr val="tx1"/>
                </a:solidFill>
              </a:rPr>
              <a:t>の掛金を出してあげよう！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8D74688-36C4-46DC-9075-EC6926BD4A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642" y="2448267"/>
            <a:ext cx="2080367" cy="320699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5DF57B2-6427-42FD-8242-275237DF6753}"/>
              </a:ext>
            </a:extLst>
          </p:cNvPr>
          <p:cNvSpPr txBox="1"/>
          <p:nvPr/>
        </p:nvSpPr>
        <p:spPr>
          <a:xfrm>
            <a:off x="5148064" y="5655260"/>
            <a:ext cx="4083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/>
              <a:t>Ａさんの会社の社長</a:t>
            </a:r>
          </a:p>
        </p:txBody>
      </p:sp>
      <p:pic>
        <p:nvPicPr>
          <p:cNvPr id="8" name="オーディオ 7">
            <a:hlinkClick r:id="" action="ppaction://media"/>
            <a:extLst>
              <a:ext uri="{FF2B5EF4-FFF2-40B4-BE49-F238E27FC236}">
                <a16:creationId xmlns:a16="http://schemas.microsoft.com/office/drawing/2014/main" id="{E4ADC4E0-EED9-486B-AC4E-63946FD385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31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82"/>
    </mc:Choice>
    <mc:Fallback>
      <p:transition spd="slow" advTm="105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5E197B-91D5-4821-8679-8FC51ED46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中小事業主掛金納付制度の例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3BA90F-A977-4EC8-A9B4-16E3DA7FF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FB4D-3047-43C3-B04B-8C7602D306BA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0F914D6-6F70-47E3-A5B2-4E7351905925}"/>
              </a:ext>
            </a:extLst>
          </p:cNvPr>
          <p:cNvSpPr/>
          <p:nvPr/>
        </p:nvSpPr>
        <p:spPr>
          <a:xfrm>
            <a:off x="3131840" y="3501008"/>
            <a:ext cx="2880320" cy="23762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</a:rPr>
              <a:t>ｉ</a:t>
            </a:r>
            <a:r>
              <a:rPr kumimoji="1" lang="ja-JP" altLang="en-US" sz="3200" dirty="0">
                <a:solidFill>
                  <a:schemeClr val="tx1"/>
                </a:solidFill>
              </a:rPr>
              <a:t>ＤｅＣｏ口座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A96FDB0-DF90-414D-AAFB-0AEFEE23D4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1" y="1052735"/>
            <a:ext cx="2217208" cy="3212976"/>
          </a:xfrm>
          <a:prstGeom prst="rect">
            <a:avLst/>
          </a:prstGeom>
        </p:spPr>
      </p:pic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56F098E6-E6C7-4721-AAD5-312657797393}"/>
              </a:ext>
            </a:extLst>
          </p:cNvPr>
          <p:cNvCxnSpPr>
            <a:cxnSpLocks/>
          </p:cNvCxnSpPr>
          <p:nvPr/>
        </p:nvCxnSpPr>
        <p:spPr>
          <a:xfrm>
            <a:off x="2771800" y="2492896"/>
            <a:ext cx="720080" cy="79208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5C53946-B414-43E9-9D81-3F07229FF6C0}"/>
              </a:ext>
            </a:extLst>
          </p:cNvPr>
          <p:cNvSpPr txBox="1"/>
          <p:nvPr/>
        </p:nvSpPr>
        <p:spPr>
          <a:xfrm>
            <a:off x="2237032" y="1171774"/>
            <a:ext cx="1696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月１万円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71E5B51A-64A7-41B1-B6FF-B6888DD9AA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004" y="944723"/>
            <a:ext cx="2224383" cy="3429001"/>
          </a:xfrm>
          <a:prstGeom prst="rect">
            <a:avLst/>
          </a:prstGeom>
        </p:spPr>
      </p:pic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6CCA104-8E96-43B3-A8ED-DAAE6AB2F55B}"/>
              </a:ext>
            </a:extLst>
          </p:cNvPr>
          <p:cNvCxnSpPr>
            <a:cxnSpLocks/>
          </p:cNvCxnSpPr>
          <p:nvPr/>
        </p:nvCxnSpPr>
        <p:spPr>
          <a:xfrm flipH="1">
            <a:off x="5476112" y="2492896"/>
            <a:ext cx="752072" cy="86409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99E5A16-FF32-42E5-9AFD-AAEAEBBB34FC}"/>
              </a:ext>
            </a:extLst>
          </p:cNvPr>
          <p:cNvSpPr txBox="1"/>
          <p:nvPr/>
        </p:nvSpPr>
        <p:spPr>
          <a:xfrm>
            <a:off x="4847883" y="1171774"/>
            <a:ext cx="2249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月０．５万円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31BA4DC-5DCB-407D-A231-1881C3B04ED4}"/>
              </a:ext>
            </a:extLst>
          </p:cNvPr>
          <p:cNvSpPr txBox="1"/>
          <p:nvPr/>
        </p:nvSpPr>
        <p:spPr>
          <a:xfrm>
            <a:off x="1393886" y="5917300"/>
            <a:ext cx="6356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掛金は、個人と事業主合わせて５，０００円以上２３，０００円以下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5DE8EDF-63A8-4626-9C1B-E65A59BB4B0A}"/>
              </a:ext>
            </a:extLst>
          </p:cNvPr>
          <p:cNvSpPr txBox="1"/>
          <p:nvPr/>
        </p:nvSpPr>
        <p:spPr>
          <a:xfrm>
            <a:off x="7236296" y="449918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/>
              <a:t>社長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1020485-2ED5-4015-B72B-60615344FCE5}"/>
              </a:ext>
            </a:extLst>
          </p:cNvPr>
          <p:cNvSpPr txBox="1"/>
          <p:nvPr/>
        </p:nvSpPr>
        <p:spPr>
          <a:xfrm>
            <a:off x="630127" y="4391169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/>
              <a:t>Ａさん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1188459-285B-48E3-B0DE-0495DD8B9C24}"/>
              </a:ext>
            </a:extLst>
          </p:cNvPr>
          <p:cNvSpPr txBox="1"/>
          <p:nvPr/>
        </p:nvSpPr>
        <p:spPr>
          <a:xfrm>
            <a:off x="3815252" y="3914405"/>
            <a:ext cx="1596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Ａさんの</a:t>
            </a:r>
          </a:p>
        </p:txBody>
      </p:sp>
      <p:pic>
        <p:nvPicPr>
          <p:cNvPr id="9" name="オーディオ 8">
            <a:hlinkClick r:id="" action="ppaction://media"/>
            <a:extLst>
              <a:ext uri="{FF2B5EF4-FFF2-40B4-BE49-F238E27FC236}">
                <a16:creationId xmlns:a16="http://schemas.microsoft.com/office/drawing/2014/main" id="{4279D591-CAE4-4EF3-A921-069D448E5F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71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40"/>
    </mc:Choice>
    <mc:Fallback>
      <p:transition spd="slow" advTm="300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5F4BAA-BDAE-4589-87AF-4C804B338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どうやったらできるの？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711822B-3794-45D6-8D1D-C589AE3DA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FB4D-3047-43C3-B04B-8C7602D306BA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7" name="吹き出し: 円形 6">
            <a:extLst>
              <a:ext uri="{FF2B5EF4-FFF2-40B4-BE49-F238E27FC236}">
                <a16:creationId xmlns:a16="http://schemas.microsoft.com/office/drawing/2014/main" id="{F4088F17-2CBF-4750-A2AB-7990952C60E8}"/>
              </a:ext>
            </a:extLst>
          </p:cNvPr>
          <p:cNvSpPr/>
          <p:nvPr/>
        </p:nvSpPr>
        <p:spPr>
          <a:xfrm>
            <a:off x="457200" y="980728"/>
            <a:ext cx="5698976" cy="3096344"/>
          </a:xfrm>
          <a:prstGeom prst="wedgeEllipseCallout">
            <a:avLst>
              <a:gd name="adj1" fmla="val 50128"/>
              <a:gd name="adj2" fmla="val 59208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</a:rPr>
              <a:t>うちの社員も頑張ってるから、ぜひ応援してあげよう！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23CB6C7-FE2C-4E6F-AB99-8347DCF818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310" y="1844824"/>
            <a:ext cx="2224383" cy="342900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B21F49E-B836-401D-B875-AB136FDA515F}"/>
              </a:ext>
            </a:extLst>
          </p:cNvPr>
          <p:cNvSpPr txBox="1"/>
          <p:nvPr/>
        </p:nvSpPr>
        <p:spPr>
          <a:xfrm>
            <a:off x="1619672" y="5896012"/>
            <a:ext cx="4387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事業主掛金は、会社の損金に算入できます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16D5CCC-2FED-4205-B323-74C0ABF48230}"/>
              </a:ext>
            </a:extLst>
          </p:cNvPr>
          <p:cNvSpPr txBox="1"/>
          <p:nvPr/>
        </p:nvSpPr>
        <p:spPr>
          <a:xfrm>
            <a:off x="7164288" y="530859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/>
              <a:t>社長</a:t>
            </a:r>
          </a:p>
        </p:txBody>
      </p:sp>
      <p:pic>
        <p:nvPicPr>
          <p:cNvPr id="11" name="オーディオ 10">
            <a:hlinkClick r:id="" action="ppaction://media"/>
            <a:extLst>
              <a:ext uri="{FF2B5EF4-FFF2-40B4-BE49-F238E27FC236}">
                <a16:creationId xmlns:a16="http://schemas.microsoft.com/office/drawing/2014/main" id="{1616256A-AECB-4BF5-AE8C-1E6D8BEE2A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2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935"/>
    </mc:Choice>
    <mc:Fallback>
      <p:transition spd="slow" advTm="339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277</Words>
  <Application>Microsoft Office PowerPoint</Application>
  <PresentationFormat>画面に合わせる (4:3)</PresentationFormat>
  <Paragraphs>65</Paragraphs>
  <Slides>10</Slides>
  <Notes>10</Notes>
  <HiddenSlides>0</HiddenSlides>
  <MMClips>10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6" baseType="lpstr">
      <vt:lpstr>HG丸ｺﾞｼｯｸM-PRO</vt:lpstr>
      <vt:lpstr>ＭＳ Ｐゴシック</vt:lpstr>
      <vt:lpstr>Arial</vt:lpstr>
      <vt:lpstr>Calibri</vt:lpstr>
      <vt:lpstr>Wingdings</vt:lpstr>
      <vt:lpstr>Office ​​テーマ</vt:lpstr>
      <vt:lpstr>中小事業主掛金納付制度</vt:lpstr>
      <vt:lpstr>中小事業主掛金納付制度とは？</vt:lpstr>
      <vt:lpstr>中小企業にお勤めのみなさんとは？</vt:lpstr>
      <vt:lpstr>老後の資産形成を応援するとは？</vt:lpstr>
      <vt:lpstr>３つの税制優遇でお得に自分年金が作れる</vt:lpstr>
      <vt:lpstr>老後の資産形成を会社が応援してくれるとは？</vt:lpstr>
      <vt:lpstr>老後の資産形成を会社が応援してくれるとは？</vt:lpstr>
      <vt:lpstr>中小事業主掛金納付制度の例</vt:lpstr>
      <vt:lpstr>どうやったらできるの？</vt:lpstr>
      <vt:lpstr>うちの会社でもできるかな？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growniche</dc:creator>
  <cp:lastModifiedBy>yamanakanobue</cp:lastModifiedBy>
  <cp:revision>42</cp:revision>
  <dcterms:created xsi:type="dcterms:W3CDTF">2017-01-23T03:51:42Z</dcterms:created>
  <dcterms:modified xsi:type="dcterms:W3CDTF">2018-03-18T04:03:41Z</dcterms:modified>
</cp:coreProperties>
</file>